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4"/>
  </p:notesMasterIdLst>
  <p:sldIdLst>
    <p:sldId id="289" r:id="rId2"/>
    <p:sldId id="284" r:id="rId3"/>
    <p:sldId id="299" r:id="rId4"/>
    <p:sldId id="285" r:id="rId5"/>
    <p:sldId id="300" r:id="rId6"/>
    <p:sldId id="291" r:id="rId7"/>
    <p:sldId id="305" r:id="rId8"/>
    <p:sldId id="306" r:id="rId9"/>
    <p:sldId id="307" r:id="rId10"/>
    <p:sldId id="313" r:id="rId11"/>
    <p:sldId id="308" r:id="rId12"/>
    <p:sldId id="292" r:id="rId13"/>
    <p:sldId id="293" r:id="rId14"/>
    <p:sldId id="294" r:id="rId15"/>
    <p:sldId id="295" r:id="rId16"/>
    <p:sldId id="296" r:id="rId17"/>
    <p:sldId id="311" r:id="rId18"/>
    <p:sldId id="310" r:id="rId19"/>
    <p:sldId id="312" r:id="rId20"/>
    <p:sldId id="314" r:id="rId21"/>
    <p:sldId id="316" r:id="rId22"/>
    <p:sldId id="31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743"/>
    <a:srgbClr val="F47D20"/>
    <a:srgbClr val="1B19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17"/>
    <p:restoredTop sz="93364"/>
  </p:normalViewPr>
  <p:slideViewPr>
    <p:cSldViewPr snapToGrid="0" snapToObjects="1">
      <p:cViewPr>
        <p:scale>
          <a:sx n="83" d="100"/>
          <a:sy n="83" d="100"/>
        </p:scale>
        <p:origin x="-80" y="-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6FA8B-7156-2746-A873-8D557D5F859B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8C3EF-BC0D-9747-AE3E-90D91968FC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390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723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50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72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466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212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498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303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797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923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90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360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3791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73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51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2468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47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402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161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85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8C3EF-BC0D-9747-AE3E-90D91968FCB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80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 cap="none" baseline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latin typeface="Avenir Book" charset="0"/>
                <a:ea typeface="Avenir Book" charset="0"/>
                <a:cs typeface="Avenir Book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526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504057"/>
            <a:ext cx="12192000" cy="353943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Chevron 9"/>
          <p:cNvSpPr/>
          <p:nvPr userDrawn="1"/>
        </p:nvSpPr>
        <p:spPr>
          <a:xfrm>
            <a:off x="281395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 userDrawn="1"/>
        </p:nvSpPr>
        <p:spPr>
          <a:xfrm>
            <a:off x="944879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hevron 11"/>
          <p:cNvSpPr/>
          <p:nvPr userDrawn="1"/>
        </p:nvSpPr>
        <p:spPr>
          <a:xfrm>
            <a:off x="613137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290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0" y="3359257"/>
            <a:ext cx="9360976" cy="143360"/>
            <a:chOff x="1471608" y="3586632"/>
            <a:chExt cx="9258300" cy="2159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471608" y="3586632"/>
              <a:ext cx="9258300" cy="0"/>
            </a:xfrm>
            <a:prstGeom prst="line">
              <a:avLst/>
            </a:prstGeom>
            <a:ln w="38100">
              <a:solidFill>
                <a:srgbClr val="F47D2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1473200" y="3657819"/>
              <a:ext cx="9256708" cy="101381"/>
            </a:xfrm>
            <a:prstGeom prst="rect">
              <a:avLst/>
            </a:prstGeom>
            <a:solidFill>
              <a:srgbClr val="2D2743"/>
            </a:solidFill>
            <a:ln>
              <a:solidFill>
                <a:srgbClr val="2D27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471608" y="3802532"/>
              <a:ext cx="9258300" cy="0"/>
            </a:xfrm>
            <a:prstGeom prst="line">
              <a:avLst/>
            </a:prstGeom>
            <a:ln w="38100">
              <a:solidFill>
                <a:srgbClr val="F47D2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5399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 userDrawn="1"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Damascus" charset="-78"/>
                <a:ea typeface="Damascus" charset="-78"/>
                <a:cs typeface="Damascus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0" y="6504057"/>
            <a:ext cx="12192000" cy="353943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9" name="Chevron 18"/>
          <p:cNvSpPr/>
          <p:nvPr userDrawn="1"/>
        </p:nvSpPr>
        <p:spPr>
          <a:xfrm>
            <a:off x="281395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Chevron 19"/>
          <p:cNvSpPr/>
          <p:nvPr userDrawn="1"/>
        </p:nvSpPr>
        <p:spPr>
          <a:xfrm>
            <a:off x="944879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Chevron 20"/>
          <p:cNvSpPr/>
          <p:nvPr userDrawn="1"/>
        </p:nvSpPr>
        <p:spPr>
          <a:xfrm>
            <a:off x="6131378" y="6504057"/>
            <a:ext cx="362857" cy="353943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221194" y="155531"/>
            <a:ext cx="3275668" cy="4060009"/>
            <a:chOff x="179424" y="171031"/>
            <a:chExt cx="3275668" cy="4060009"/>
          </a:xfrm>
        </p:grpSpPr>
        <p:cxnSp>
          <p:nvCxnSpPr>
            <p:cNvPr id="23" name="Straight Connector 22"/>
            <p:cNvCxnSpPr/>
            <p:nvPr userDrawn="1"/>
          </p:nvCxnSpPr>
          <p:spPr>
            <a:xfrm>
              <a:off x="210418" y="171031"/>
              <a:ext cx="2" cy="4060009"/>
            </a:xfrm>
            <a:prstGeom prst="line">
              <a:avLst/>
            </a:prstGeom>
            <a:ln w="1905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79424" y="171031"/>
              <a:ext cx="3275668" cy="14949"/>
            </a:xfrm>
            <a:prstGeom prst="line">
              <a:avLst/>
            </a:prstGeom>
            <a:ln w="1905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 userDrawn="1"/>
        </p:nvGrpSpPr>
        <p:grpSpPr>
          <a:xfrm rot="10800000">
            <a:off x="8696181" y="2309521"/>
            <a:ext cx="3275668" cy="4060009"/>
            <a:chOff x="179424" y="171031"/>
            <a:chExt cx="3275668" cy="4060009"/>
          </a:xfrm>
        </p:grpSpPr>
        <p:cxnSp>
          <p:nvCxnSpPr>
            <p:cNvPr id="26" name="Straight Connector 25"/>
            <p:cNvCxnSpPr/>
            <p:nvPr userDrawn="1"/>
          </p:nvCxnSpPr>
          <p:spPr>
            <a:xfrm>
              <a:off x="210418" y="171031"/>
              <a:ext cx="2" cy="4060009"/>
            </a:xfrm>
            <a:prstGeom prst="line">
              <a:avLst/>
            </a:prstGeom>
            <a:ln w="1905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79424" y="171031"/>
              <a:ext cx="3275668" cy="14949"/>
            </a:xfrm>
            <a:prstGeom prst="line">
              <a:avLst/>
            </a:prstGeom>
            <a:ln w="1905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974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microsoft.com/office/2007/relationships/hdphoto" Target="../media/hdphoto2.wdp"/><Relationship Id="rId5" Type="http://schemas.microsoft.com/office/2007/relationships/hdphoto" Target="../media/hdphoto3.wdp"/><Relationship Id="rId6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package=xgboos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471608" y="3833385"/>
            <a:ext cx="9258300" cy="548116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2">
                    <a:lumMod val="75000"/>
                    <a:lumOff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Seth Green, </a:t>
            </a:r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Megan </a:t>
            </a:r>
            <a:r>
              <a:rPr lang="en-US" sz="2400" dirty="0" smtClean="0">
                <a:solidFill>
                  <a:schemeClr val="tx2">
                    <a:lumMod val="75000"/>
                    <a:lumOff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Stiles, Katherine Harton</a:t>
            </a:r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Samantha </a:t>
            </a:r>
            <a:r>
              <a:rPr lang="en-US" sz="2400" dirty="0" err="1" smtClean="0">
                <a:solidFill>
                  <a:schemeClr val="tx2">
                    <a:lumMod val="75000"/>
                    <a:lumOff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Garofalo</a:t>
            </a:r>
            <a:endParaRPr lang="en-US" sz="2400" dirty="0" smtClean="0">
              <a:solidFill>
                <a:schemeClr val="tx2">
                  <a:lumMod val="75000"/>
                  <a:lumOff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71608" y="3586632"/>
            <a:ext cx="9258300" cy="215900"/>
            <a:chOff x="1471608" y="3586632"/>
            <a:chExt cx="9258300" cy="21590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471608" y="3586632"/>
              <a:ext cx="9258300" cy="0"/>
            </a:xfrm>
            <a:prstGeom prst="line">
              <a:avLst/>
            </a:prstGeom>
            <a:ln w="38100">
              <a:solidFill>
                <a:srgbClr val="F47D2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/>
            <p:cNvSpPr/>
            <p:nvPr/>
          </p:nvSpPr>
          <p:spPr>
            <a:xfrm>
              <a:off x="1473200" y="3657819"/>
              <a:ext cx="9256708" cy="101381"/>
            </a:xfrm>
            <a:prstGeom prst="rect">
              <a:avLst/>
            </a:prstGeom>
            <a:solidFill>
              <a:srgbClr val="2D2743"/>
            </a:solidFill>
            <a:ln>
              <a:solidFill>
                <a:srgbClr val="2D27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471608" y="3802532"/>
              <a:ext cx="9258300" cy="0"/>
            </a:xfrm>
            <a:prstGeom prst="line">
              <a:avLst/>
            </a:prstGeom>
            <a:ln w="38100">
              <a:solidFill>
                <a:srgbClr val="F47D2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529" y="4483101"/>
            <a:ext cx="3866458" cy="1272505"/>
          </a:xfrm>
          <a:prstGeom prst="rect">
            <a:avLst/>
          </a:prstGeom>
          <a:ln>
            <a:noFill/>
          </a:ln>
        </p:spPr>
      </p:pic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915128" y="1487513"/>
            <a:ext cx="8361229" cy="2098226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Computational Analysis of Religious and Ideological Linguistic Behavior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530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71958" y="2426384"/>
            <a:ext cx="8361229" cy="952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cap="none" dirty="0" smtClean="0">
                <a:solidFill>
                  <a:schemeClr val="bg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Keyword Selection</a:t>
            </a:r>
            <a:endParaRPr lang="en-US" sz="5400" cap="none" dirty="0">
              <a:solidFill>
                <a:schemeClr val="bg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29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TFIDF Matrix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2256367" y="1577340"/>
          <a:ext cx="7679267" cy="3703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2880"/>
                <a:gridCol w="640080"/>
                <a:gridCol w="1452880"/>
                <a:gridCol w="1198880"/>
                <a:gridCol w="1579880"/>
                <a:gridCol w="1354667"/>
              </a:tblGrid>
              <a:tr h="0">
                <a:tc>
                  <a:txBody>
                    <a:bodyPr/>
                    <a:lstStyle/>
                    <a:p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freq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idf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logidf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tfidf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logtfidf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thee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2502.000000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88.820531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prophet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12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1668.000000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59.213687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me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12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1668.000000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59.213687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we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21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75.818182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4.328338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1592.181818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90.895101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uniti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9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1251.000000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44.410265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fate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1112.000000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39.475791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muhammad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1112.000000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39.475791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decre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8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139.000000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4.934474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1112.000000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39.475791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christ</a:t>
                      </a:r>
                      <a:endParaRPr lang="en-US" b="1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104.250000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4.646792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1042.500000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 Unicode MS" charset="0"/>
                          <a:ea typeface="Arial Unicode MS" charset="0"/>
                          <a:cs typeface="Arial Unicode MS" charset="0"/>
                        </a:rPr>
                        <a:t>46.467919</a:t>
                      </a:r>
                      <a:endParaRPr lang="en-US" dirty="0">
                        <a:latin typeface="Arial Unicode MS" charset="0"/>
                        <a:ea typeface="Arial Unicode MS" charset="0"/>
                        <a:cs typeface="Arial Unicode M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36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Value Words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717097" y="1931232"/>
            <a:ext cx="2910205" cy="2935237"/>
            <a:chOff x="4717097" y="1931232"/>
            <a:chExt cx="2910205" cy="2935237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/>
            <a:srcRect l="27968" t="18011" r="25869" b="11949"/>
            <a:stretch/>
          </p:blipFill>
          <p:spPr>
            <a:xfrm>
              <a:off x="4717097" y="2577563"/>
              <a:ext cx="2910205" cy="2288906"/>
            </a:xfrm>
            <a:prstGeom prst="rect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sp>
          <p:nvSpPr>
            <p:cNvPr id="14" name="TextBox 13"/>
            <p:cNvSpPr txBox="1"/>
            <p:nvPr/>
          </p:nvSpPr>
          <p:spPr>
            <a:xfrm>
              <a:off x="4717097" y="1931232"/>
              <a:ext cx="29102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TFIDF Method w/Pronouns</a:t>
              </a:r>
              <a:endPara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371599" y="2169730"/>
            <a:ext cx="2607192" cy="2665050"/>
            <a:chOff x="1371599" y="2169730"/>
            <a:chExt cx="2607192" cy="266505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/>
            <a:srcRect l="27411" t="14931" r="27339" b="8276"/>
            <a:stretch/>
          </p:blipFill>
          <p:spPr>
            <a:xfrm>
              <a:off x="1371600" y="2541031"/>
              <a:ext cx="2607191" cy="2293749"/>
            </a:xfrm>
            <a:prstGeom prst="rect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371599" y="2169730"/>
              <a:ext cx="2607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Previous Method</a:t>
              </a:r>
              <a:endPara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85314" y="1931232"/>
            <a:ext cx="3143032" cy="2935237"/>
            <a:chOff x="8085314" y="1931232"/>
            <a:chExt cx="3143032" cy="2935237"/>
          </a:xfrm>
        </p:grpSpPr>
        <p:pic>
          <p:nvPicPr>
            <p:cNvPr id="8" name="Content Placeholder 4"/>
            <p:cNvPicPr>
              <a:picLocks noChangeAspect="1"/>
            </p:cNvPicPr>
            <p:nvPr/>
          </p:nvPicPr>
          <p:blipFill rotWithShape="1">
            <a:blip r:embed="rId5"/>
            <a:srcRect l="21230" t="4111" r="22688"/>
            <a:stretch/>
          </p:blipFill>
          <p:spPr>
            <a:xfrm>
              <a:off x="8365608" y="2577563"/>
              <a:ext cx="2582444" cy="2288906"/>
            </a:xfrm>
            <a:prstGeom prst="rect">
              <a:avLst/>
            </a:prstGeom>
            <a:ln w="38100">
              <a:solidFill>
                <a:schemeClr val="tx2">
                  <a:lumMod val="50000"/>
                  <a:lumOff val="50000"/>
                </a:schemeClr>
              </a:solidFill>
            </a:ln>
          </p:spPr>
        </p:pic>
        <p:sp>
          <p:nvSpPr>
            <p:cNvPr id="20" name="TextBox 19"/>
            <p:cNvSpPr txBox="1"/>
            <p:nvPr/>
          </p:nvSpPr>
          <p:spPr>
            <a:xfrm>
              <a:off x="8085314" y="1931232"/>
              <a:ext cx="31430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TFIDF Method w/out Pronouns</a:t>
              </a:r>
              <a:endPara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3589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Judgment Classification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928172" y="1635031"/>
            <a:ext cx="6216547" cy="3928862"/>
          </a:xfrm>
          <a:prstGeom prst="rect">
            <a:avLst/>
          </a:prstGeom>
        </p:spPr>
        <p:txBody>
          <a:bodyPr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Previous Method:</a:t>
            </a:r>
          </a:p>
          <a:p>
            <a:pPr marL="808038" lvl="1" indent="-376238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Judgment = (noun + “to be” verb + adj/adv)</a:t>
            </a:r>
            <a:endParaRPr lang="en-US" sz="1000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New Method:</a:t>
            </a:r>
          </a:p>
          <a:p>
            <a:pPr marL="808038" lvl="1" indent="-390525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Judgment = pronoun + key word</a:t>
            </a:r>
            <a:endParaRPr lang="en-US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480" y="557334"/>
            <a:ext cx="3283694" cy="547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05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Judgment Classification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97" y="1891429"/>
            <a:ext cx="5389625" cy="34780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789" y="1891429"/>
            <a:ext cx="5094961" cy="347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364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Pronoun Analysis</a:t>
            </a: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370234" y="1600200"/>
            <a:ext cx="5486400" cy="36576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6353441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13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Results – Group Scores</a:t>
            </a: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3000" y="1441343"/>
            <a:ext cx="7067226" cy="455806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7730641" y="1691579"/>
            <a:ext cx="542440" cy="51144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445204" y="1294490"/>
            <a:ext cx="1242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9525">
                  <a:noFill/>
                  <a:prstDash val="solid"/>
                </a:ln>
                <a:solidFill>
                  <a:schemeClr val="tx2">
                    <a:lumMod val="90000"/>
                    <a:lumOff val="1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97%</a:t>
            </a:r>
            <a:endParaRPr lang="en-US" sz="4000" b="1" dirty="0">
              <a:ln w="9525">
                <a:noFill/>
                <a:prstDash val="solid"/>
              </a:ln>
              <a:solidFill>
                <a:schemeClr val="tx2">
                  <a:lumMod val="90000"/>
                  <a:lumOff val="1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0" name="Right Arrow 19"/>
          <p:cNvSpPr/>
          <p:nvPr/>
        </p:nvSpPr>
        <p:spPr>
          <a:xfrm rot="19836278">
            <a:off x="8053734" y="1711443"/>
            <a:ext cx="449629" cy="11632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532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Results – Group Scores</a:t>
            </a: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58195"/>
              </p:ext>
            </p:extLst>
          </p:nvPr>
        </p:nvGraphicFramePr>
        <p:xfrm>
          <a:off x="528658" y="2513225"/>
          <a:ext cx="5853629" cy="295740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18282"/>
                <a:gridCol w="1555747"/>
                <a:gridCol w="1879600"/>
              </a:tblGrid>
              <a:tr h="49290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Model</a:t>
                      </a:r>
                      <a:endParaRPr lang="en-US" sz="20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solidFill>
                      <a:srgbClr val="2D27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Accuracy</a:t>
                      </a:r>
                      <a:endParaRPr lang="en-US" sz="20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solidFill>
                      <a:srgbClr val="2D27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Previous Work</a:t>
                      </a:r>
                      <a:endParaRPr lang="en-US" sz="20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solidFill>
                      <a:srgbClr val="2D2743"/>
                    </a:solidFill>
                  </a:tcPr>
                </a:tc>
              </a:tr>
              <a:tr h="492901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Random Forest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96.5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86.0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492901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SVM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97.2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84.0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492901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Boosted Tree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96.2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N/A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492901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Artificial</a:t>
                      </a:r>
                      <a:r>
                        <a:rPr lang="en-US" sz="2000" baseline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Neural Net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N/A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80.0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2901">
                <a:tc>
                  <a:txBody>
                    <a:bodyPr/>
                    <a:lstStyle/>
                    <a:p>
                      <a:r>
                        <a:rPr lang="en-US" sz="2000" b="1" i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Average</a:t>
                      </a:r>
                      <a:endParaRPr lang="en-US" sz="2000" b="1" i="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96.6</a:t>
                      </a:r>
                      <a:endParaRPr lang="en-US" sz="2000" b="1" i="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83.3</a:t>
                      </a:r>
                      <a:endParaRPr lang="en-US" sz="2000" b="1" i="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203174"/>
              </p:ext>
            </p:extLst>
          </p:nvPr>
        </p:nvGraphicFramePr>
        <p:xfrm>
          <a:off x="7131047" y="2513225"/>
          <a:ext cx="4419600" cy="252348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00300"/>
                <a:gridCol w="2019300"/>
              </a:tblGrid>
              <a:tr h="50469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Model</a:t>
                      </a:r>
                      <a:endParaRPr lang="en-US" sz="20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solidFill>
                      <a:srgbClr val="2D27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Accuracy</a:t>
                      </a:r>
                      <a:endParaRPr lang="en-US" sz="20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solidFill>
                      <a:srgbClr val="2D2743"/>
                    </a:solidFill>
                  </a:tcPr>
                </a:tc>
              </a:tr>
              <a:tr h="504697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Random Forest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96.1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504697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SVM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96.3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504697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Boosted Tree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95.4</a:t>
                      </a:r>
                      <a:endParaRPr lang="en-US" sz="200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4697">
                <a:tc>
                  <a:txBody>
                    <a:bodyPr/>
                    <a:lstStyle/>
                    <a:p>
                      <a:r>
                        <a:rPr lang="en-US" sz="2000" b="1" i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Average</a:t>
                      </a:r>
                      <a:endParaRPr lang="en-US" sz="2000" b="1" i="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 smtClean="0">
                          <a:solidFill>
                            <a:schemeClr val="tx2">
                              <a:lumMod val="90000"/>
                              <a:lumOff val="10000"/>
                            </a:schemeClr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96.0</a:t>
                      </a:r>
                      <a:endParaRPr lang="en-US" sz="2000" b="1" i="0" dirty="0">
                        <a:solidFill>
                          <a:schemeClr val="tx2">
                            <a:lumMod val="90000"/>
                            <a:lumOff val="10000"/>
                          </a:schemeClr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51973" y="1743784"/>
            <a:ext cx="5207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Compared to Previous Methods using Previous Corpus</a:t>
            </a:r>
            <a:endParaRPr lang="en-US" sz="22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47046" y="1913060"/>
            <a:ext cx="25622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</a:t>
            </a:r>
            <a:r>
              <a:rPr lang="en-US" sz="22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sing Full Data Set</a:t>
            </a:r>
            <a:endParaRPr lang="en-US" sz="22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197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Single Document Analysis</a:t>
            </a: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928173" y="1635030"/>
            <a:ext cx="6431613" cy="4085095"/>
          </a:xfrm>
          <a:prstGeom prst="rect">
            <a:avLst/>
          </a:prstGeom>
        </p:spPr>
        <p:txBody>
          <a:bodyPr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Why Single Documents?</a:t>
            </a:r>
            <a:endParaRPr lang="en-US" sz="26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808038" lvl="1" indent="-376238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dentifying potential spikes or deviations from a groups baseline</a:t>
            </a:r>
          </a:p>
          <a:p>
            <a:pPr marL="808038" lvl="1" indent="-376238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Moving towards real-time, on-the-ground analysis</a:t>
            </a:r>
            <a:endParaRPr lang="en-US" sz="2600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# of Documents</a:t>
            </a:r>
            <a:endParaRPr lang="en-US" sz="26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808038" lvl="1" indent="-376238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342</a:t>
            </a:r>
            <a:endParaRPr lang="en-US" sz="2600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Results</a:t>
            </a:r>
            <a:endParaRPr lang="en-US" sz="26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865188" lvl="1" indent="-419100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~77% accuracy</a:t>
            </a:r>
            <a:endParaRPr lang="en-US" sz="2400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797801" y="1771035"/>
            <a:ext cx="2986416" cy="3949090"/>
            <a:chOff x="8188513" y="1635030"/>
            <a:chExt cx="2986416" cy="394909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tx2">
                  <a:lumMod val="90000"/>
                  <a:lumOff val="1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39" b="97764" l="0" r="99180">
                          <a14:foregroundMark x1="74385" y1="27796" x2="74385" y2="27796"/>
                          <a14:foregroundMark x1="74795" y1="38498" x2="74795" y2="38498"/>
                          <a14:foregroundMark x1="55943" y1="31310" x2="55943" y2="31310"/>
                          <a14:foregroundMark x1="54303" y1="42492" x2="54303" y2="42492"/>
                          <a14:foregroundMark x1="52664" y1="53195" x2="52664" y2="53195"/>
                          <a14:foregroundMark x1="53279" y1="62460" x2="53279" y2="62460"/>
                          <a14:foregroundMark x1="54918" y1="72364" x2="54918" y2="72364"/>
                          <a14:foregroundMark x1="54918" y1="83387" x2="54918" y2="83387"/>
                        </a14:backgroundRemoval>
                      </a14:imgEffect>
                    </a14:imgLayer>
                  </a14:imgProps>
                </a:ext>
              </a:extLst>
            </a:blip>
            <a:srcRect t="17641" r="23367"/>
            <a:stretch/>
          </p:blipFill>
          <p:spPr>
            <a:xfrm>
              <a:off x="8195946" y="1635030"/>
              <a:ext cx="816244" cy="112530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tx2">
                  <a:lumMod val="90000"/>
                  <a:lumOff val="1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39" b="97764" l="0" r="99180">
                          <a14:foregroundMark x1="74385" y1="27796" x2="74385" y2="27796"/>
                          <a14:foregroundMark x1="74795" y1="38498" x2="74795" y2="38498"/>
                          <a14:foregroundMark x1="55943" y1="31310" x2="55943" y2="31310"/>
                          <a14:foregroundMark x1="54303" y1="42492" x2="54303" y2="42492"/>
                          <a14:foregroundMark x1="52664" y1="53195" x2="52664" y2="53195"/>
                          <a14:foregroundMark x1="53279" y1="62460" x2="53279" y2="62460"/>
                          <a14:foregroundMark x1="54918" y1="72364" x2="54918" y2="72364"/>
                          <a14:foregroundMark x1="54918" y1="83387" x2="54918" y2="83387"/>
                        </a14:backgroundRemoval>
                      </a14:imgEffect>
                    </a14:imgLayer>
                  </a14:imgProps>
                </a:ext>
              </a:extLst>
            </a:blip>
            <a:srcRect t="17641" r="23367"/>
            <a:stretch/>
          </p:blipFill>
          <p:spPr>
            <a:xfrm>
              <a:off x="8195946" y="3042310"/>
              <a:ext cx="812528" cy="112018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tx2">
                  <a:lumMod val="90000"/>
                  <a:lumOff val="1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39" b="97764" l="0" r="99180">
                          <a14:foregroundMark x1="74385" y1="27796" x2="74385" y2="27796"/>
                          <a14:foregroundMark x1="74795" y1="38498" x2="74795" y2="38498"/>
                          <a14:foregroundMark x1="55943" y1="31310" x2="55943" y2="31310"/>
                          <a14:foregroundMark x1="54303" y1="42492" x2="54303" y2="42492"/>
                          <a14:foregroundMark x1="52664" y1="53195" x2="52664" y2="53195"/>
                          <a14:foregroundMark x1="53279" y1="62460" x2="53279" y2="62460"/>
                          <a14:foregroundMark x1="54918" y1="72364" x2="54918" y2="72364"/>
                          <a14:foregroundMark x1="54918" y1="83387" x2="54918" y2="83387"/>
                        </a14:backgroundRemoval>
                      </a14:imgEffect>
                    </a14:imgLayer>
                  </a14:imgProps>
                </a:ext>
              </a:extLst>
            </a:blip>
            <a:srcRect t="17641" r="23367"/>
            <a:stretch/>
          </p:blipFill>
          <p:spPr>
            <a:xfrm>
              <a:off x="8188513" y="4444467"/>
              <a:ext cx="819961" cy="1130428"/>
            </a:xfrm>
            <a:prstGeom prst="rect">
              <a:avLst/>
            </a:prstGeom>
          </p:spPr>
        </p:pic>
        <p:sp>
          <p:nvSpPr>
            <p:cNvPr id="8" name="Right Arrow 7"/>
            <p:cNvSpPr/>
            <p:nvPr/>
          </p:nvSpPr>
          <p:spPr>
            <a:xfrm>
              <a:off x="9285179" y="1990164"/>
              <a:ext cx="630324" cy="415033"/>
            </a:xfrm>
            <a:prstGeom prst="rightArrow">
              <a:avLst/>
            </a:prstGeom>
            <a:solidFill>
              <a:srgbClr val="F47D20"/>
            </a:solidFill>
            <a:ln>
              <a:solidFill>
                <a:srgbClr val="F47D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285179" y="3388909"/>
              <a:ext cx="630324" cy="415033"/>
            </a:xfrm>
            <a:prstGeom prst="rightArrow">
              <a:avLst/>
            </a:prstGeom>
            <a:solidFill>
              <a:srgbClr val="F47D20"/>
            </a:solidFill>
            <a:ln>
              <a:solidFill>
                <a:srgbClr val="F47D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285179" y="4787654"/>
              <a:ext cx="630324" cy="415033"/>
            </a:xfrm>
            <a:prstGeom prst="rightArrow">
              <a:avLst/>
            </a:prstGeom>
            <a:solidFill>
              <a:srgbClr val="F47D20"/>
            </a:solidFill>
            <a:ln>
              <a:solidFill>
                <a:srgbClr val="F47D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353518" y="1782635"/>
              <a:ext cx="8214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 smtClean="0">
                  <a:solidFill>
                    <a:srgbClr val="2D2743"/>
                  </a:solidFill>
                  <a:latin typeface="Avenir Book" charset="0"/>
                  <a:ea typeface="Avenir Book" charset="0"/>
                  <a:cs typeface="Avenir Book" charset="0"/>
                </a:rPr>
                <a:t>3</a:t>
              </a:r>
              <a:endParaRPr lang="en-US" sz="6000" b="1" dirty="0">
                <a:solidFill>
                  <a:srgbClr val="2D2743"/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353517" y="3175546"/>
              <a:ext cx="8214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 smtClean="0">
                  <a:solidFill>
                    <a:srgbClr val="2D2743"/>
                  </a:solidFill>
                  <a:latin typeface="Avenir Book" charset="0"/>
                  <a:ea typeface="Avenir Book" charset="0"/>
                  <a:cs typeface="Avenir Book" charset="0"/>
                </a:rPr>
                <a:t>4</a:t>
              </a:r>
              <a:endParaRPr lang="en-US" sz="6000" b="1" dirty="0">
                <a:solidFill>
                  <a:srgbClr val="2D2743"/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353518" y="4568457"/>
              <a:ext cx="8214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 smtClean="0">
                  <a:solidFill>
                    <a:srgbClr val="2D2743"/>
                  </a:solidFill>
                  <a:latin typeface="Avenir Book" charset="0"/>
                  <a:ea typeface="Avenir Book" charset="0"/>
                  <a:cs typeface="Avenir Book" charset="0"/>
                </a:rPr>
                <a:t>5</a:t>
              </a:r>
              <a:endParaRPr lang="en-US" sz="6000" b="1" dirty="0">
                <a:solidFill>
                  <a:srgbClr val="2D2743"/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3158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Word </a:t>
            </a:r>
            <a:r>
              <a:rPr lang="en-US" sz="3600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Embeddings</a:t>
            </a: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850896" y="1569380"/>
            <a:ext cx="6371313" cy="1019270"/>
          </a:xfrm>
          <a:prstGeom prst="rect">
            <a:avLst/>
          </a:prstGeom>
        </p:spPr>
        <p:txBody>
          <a:bodyPr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4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What are Word </a:t>
            </a:r>
            <a:r>
              <a:rPr lang="en-US" sz="2400" dirty="0" err="1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Embeddings</a:t>
            </a:r>
            <a:r>
              <a:rPr lang="en-US" sz="24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?</a:t>
            </a:r>
            <a:endParaRPr lang="en-US" sz="24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808038" lvl="1" indent="-376238" fontAlgn="base">
              <a:buClr>
                <a:schemeClr val="accent3">
                  <a:lumMod val="50000"/>
                </a:schemeClr>
              </a:buClr>
              <a:buSzPct val="110000"/>
              <a:buFont typeface="Arial" charset="0"/>
              <a:buChar char="•"/>
            </a:pPr>
            <a:r>
              <a:rPr lang="en-US" sz="24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Vocabulary mapped to vectors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97" y="2426270"/>
            <a:ext cx="5486400" cy="3657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296" y="2426270"/>
            <a:ext cx="5486400" cy="3657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073316" y="2532021"/>
            <a:ext cx="2762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Westboro Baptist Church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08573" y="2532021"/>
            <a:ext cx="1343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John Piper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533260" y="3886280"/>
            <a:ext cx="705167" cy="298262"/>
          </a:xfrm>
          <a:prstGeom prst="ellipse">
            <a:avLst/>
          </a:prstGeom>
          <a:noFill/>
          <a:ln>
            <a:solidFill>
              <a:srgbClr val="F47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172060" y="3886280"/>
            <a:ext cx="705167" cy="298262"/>
          </a:xfrm>
          <a:prstGeom prst="ellipse">
            <a:avLst/>
          </a:prstGeom>
          <a:noFill/>
          <a:ln>
            <a:solidFill>
              <a:srgbClr val="F47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0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Problem: How to work with Value-Based Groups?</a:t>
            </a:r>
            <a:b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/>
            </a:r>
            <a:b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28172" y="1635030"/>
            <a:ext cx="10261601" cy="4085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What is a </a:t>
            </a: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Value-Based Group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?</a:t>
            </a:r>
          </a:p>
          <a:p>
            <a:pPr marL="865188" lvl="1" indent="-419100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Any </a:t>
            </a: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group motivated by a set of values</a:t>
            </a: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Who needs to work with </a:t>
            </a: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Value-Based groups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?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US Government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Humanitarian Groups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Business Leaders</a:t>
            </a: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Large-Scale Goals: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Real-time recommendations to organizations on the </a:t>
            </a: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ground</a:t>
            </a:r>
            <a:endParaRPr lang="en-US" sz="2600" i="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06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71958" y="2426384"/>
            <a:ext cx="8361229" cy="952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cap="none" dirty="0" smtClean="0">
                <a:solidFill>
                  <a:schemeClr val="bg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Questions?</a:t>
            </a:r>
            <a:endParaRPr lang="en-US" sz="5400" cap="none" dirty="0">
              <a:solidFill>
                <a:schemeClr val="bg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58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62008" y="1690063"/>
            <a:ext cx="92679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Acknowledgment</a:t>
            </a:r>
          </a:p>
          <a:p>
            <a:pPr algn="ctr"/>
            <a:endParaRPr lang="en-US" sz="3200" dirty="0" smtClean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algn="ctr"/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The CL team would like to thank Professor Peter Ochs, Jonathan </a:t>
            </a:r>
            <a:r>
              <a:rPr lang="en-US" sz="2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Teubner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2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Essam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2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Fahim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and Syed </a:t>
            </a:r>
            <a:r>
              <a:rPr lang="en-US" sz="2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Moulvi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of the University of Virginia’s Religious Studies department for their expertise and critical insights. The work for this paper is partially supported by a grant from the U.S. Army Research Laboratory.</a:t>
            </a:r>
          </a:p>
        </p:txBody>
      </p:sp>
    </p:spTree>
    <p:extLst>
      <p:ext uri="{BB962C8B-B14F-4D97-AF65-F5344CB8AC3E}">
        <p14:creationId xmlns:p14="http://schemas.microsoft.com/office/powerpoint/2010/main" val="1460450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1219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References</a:t>
            </a:r>
          </a:p>
          <a:p>
            <a:endParaRPr lang="en-US" sz="1400" dirty="0" smtClean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Consultation 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with researchers at the University of Virginia Center for Religion, Politics, and Conflict (RPC).  1540 Jefferson Park Avenue, University of Virginia, Charlottesville, VA 22904-4126.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Venuti, Nicholas,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Sachtjen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Brian, McIntyre, Hope, et al. “Predicting the Tolerance Level of Religious Discourse Through Computational Linguistics,” presented at the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2016 IEEE Systems and Information Engineering Design Conference (SIEDS ‘16),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Charlottesville, VA, 2016.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Wade-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Benzoni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Kimberly A., Hoffman, Andrew J., Thompson, Leigh L., et al. 2002. "Barriers to resolution in ideologically based negotiations: The role of values and institutions."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Academy of Management Review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27, pp. 41-57.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Lederach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John Paul and Appleby, Scott R. “Strategic Peacebuilding: An Overview,” in Daniel Philpott and Gerard Powers, Strategies of Peace (Oxford: Oxford University Press, 2010), pp. 19-44.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“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Algorithmia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.” 2016. http://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blog.algorithmia.com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/introduction-natural-language-processing-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nlp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/. Accessed: March 30, 2017.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“Expert System: Natural language processing and text mining.” 2016. http://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www.expertsystem.com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/natural-language-processing-and-text-mining/. Accessed: March 30, 2017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Gupta, Vishal. and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Lehal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Gurpreet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S., 2009. “A survey of text mining techniques and applications.”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Journal of emerging technologies in web intelligence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1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(1), pp.60-76.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Gabrilovich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Evgeniy and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Markovitch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Shaul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January 2007. “Computing semantic relatedness using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wikipedia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-based explicit semantic analysis.” (In 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IJcAI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Vol. 7), pp. 1606-1611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James, Gareth, Witten, Daniela, Hastie, Trevor, et al. 2013.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Introduction to Statistical Learning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pp 303-372.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Palomino-Garibay, Alonso, Camacho-González, Adolfo T., Fierro-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Villaneda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Ricardo A., et al. 2015. “A random forest approach for authorship profiling.” 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Cappellato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et al. [8]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Treeratpituk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Pucktada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and Giles, C. Lee. June 2009. “Disambiguating authors in academic publications using random forests.” In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Proceedings of the 9th ACM/IEEE-CS joint conference on Digital libraries,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pp. 39-48.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Joachims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Thorsten, 1998. “Text categorization with support vector machines: Learning with many relevant features.”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Machine learning: ECML-98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pp.137-142.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Özgür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Arzucan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Levent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Özgür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and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Tunga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Güngör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"Text categorization with class-based and corpus-based keyword selection."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International Symposium on Computer and Information Sciences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Springer Berlin Heidelberg, 2005.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Richardson, Leonard.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Beautiful soup documentation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[Online] Available: https://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www.crummy.com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/software/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BeautifulSoup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/bs4/doc/.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Bird, Steven, Edward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Loper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and Ewan Klein (2009),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Natural Language Processing with Python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O’Reilly Media Inc. Available: http://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nltk.org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/book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Pennington, Jeffrey, Richard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Socher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Christopher D. Manning. "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GloVe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 Global Vectors for Word Representation."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Proceedings of the 2014 Conference on Empirical Methods in Natural Language Processing.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2014.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Csardi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G. and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Nepusz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T.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Package ‘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igraph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’.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[Online]. Available: http://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igraph.org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/python/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Íñigo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-Mora, Isabel. "On the use of the personal pronoun we in communities."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Journal of Language and Politics.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Volume 3, Issue 1, 2004, pages: 27–52.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Maitland, Karen and John Wilson. "Pronominal selection and ideological conflict."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Journal of Pragmatics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Volume 11, Issue 4, August 1987, Pages 495-512.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Karatzoglou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Alexandros, Alex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Smola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and Kurt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Hornik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Package ‘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kernlab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’.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[Online] Available: https://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cran.r-project.org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/web/packages/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kernlab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kernlab.pdf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Liaw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Andy and Matthew Wiener, R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Package ‘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randomForest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’.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[Online] Available: https://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cran.r-project.org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/web/packages/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randomForest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/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randomForest.pdf</a:t>
            </a:r>
            <a:endParaRPr lang="en-US" sz="12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Chen,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Tianqi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Tong He, Michael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Benesty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Vadim </a:t>
            </a:r>
            <a:r>
              <a:rPr lang="en-US" sz="12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Khotilovich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and Yuan Tang, 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Package ‘</a:t>
            </a:r>
            <a:r>
              <a:rPr lang="en-US" sz="1200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xgboost</a:t>
            </a:r>
            <a:r>
              <a:rPr lang="en-US" sz="12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’</a:t>
            </a:r>
            <a:r>
              <a:rPr lang="en-US" sz="12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[Online] Available: </a:t>
            </a:r>
            <a:r>
              <a:rPr lang="en-US" sz="1200" u="sng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  <a:hlinkClick r:id="rId3"/>
              </a:rPr>
              <a:t>https://CRAN.R-project.org/package=xgboost</a:t>
            </a:r>
            <a:endParaRPr lang="en-US" sz="1200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24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Autofit/>
          </a:bodyPr>
          <a:lstStyle/>
          <a:p>
            <a:r>
              <a:rPr lang="en-US" sz="3600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UVa</a:t>
            </a:r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 Center for Religion, Politics, and Conflict</a:t>
            </a:r>
            <a:b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705645" y="1826660"/>
            <a:ext cx="4862429" cy="3581400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Font typeface="Franklin Gothic Book" panose="020B0503020102020204" pitchFamily="34" charset="0"/>
              <a:buNone/>
            </a:pPr>
            <a:r>
              <a:rPr lang="en-US" sz="2600" b="1" dirty="0" smtClean="0">
                <a:solidFill>
                  <a:srgbClr val="2D2743"/>
                </a:solidFill>
                <a:latin typeface="Avenir Book" charset="0"/>
                <a:ea typeface="Avenir Book" charset="0"/>
                <a:cs typeface="Avenir Book" charset="0"/>
              </a:rPr>
              <a:t>1-9</a:t>
            </a:r>
            <a:r>
              <a:rPr lang="en-US" sz="2600" dirty="0" smtClean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26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Linguistic Rigidity Scale</a:t>
            </a: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Font typeface="Franklin Gothic Book" panose="020B0503020102020204" pitchFamily="34" charset="0"/>
              <a:buNone/>
            </a:pPr>
            <a:endParaRPr lang="en-US" sz="10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692150" lvl="1" indent="-461963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Number of definitions not the definition itself is what matters</a:t>
            </a:r>
          </a:p>
          <a:p>
            <a:pPr marL="692150" lvl="1" indent="-461963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endParaRPr lang="en-US" sz="1000" i="0" dirty="0" smtClean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692150" lvl="1" indent="-461963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Venuti et al. automated model</a:t>
            </a:r>
          </a:p>
          <a:p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095911" y="4360663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Holy</a:t>
            </a:r>
            <a:endParaRPr lang="en-US" sz="24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078688" y="1826660"/>
            <a:ext cx="4862286" cy="1287642"/>
            <a:chOff x="6429721" y="2137620"/>
            <a:chExt cx="4862286" cy="1287642"/>
          </a:xfrm>
        </p:grpSpPr>
        <p:grpSp>
          <p:nvGrpSpPr>
            <p:cNvPr id="3" name="Group 2"/>
            <p:cNvGrpSpPr/>
            <p:nvPr/>
          </p:nvGrpSpPr>
          <p:grpSpPr>
            <a:xfrm>
              <a:off x="6429721" y="2783504"/>
              <a:ext cx="4862286" cy="641758"/>
              <a:chOff x="6429721" y="2783504"/>
              <a:chExt cx="4862286" cy="64175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6429721" y="3410400"/>
                <a:ext cx="4862286" cy="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6429721" y="2783504"/>
                <a:ext cx="48622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tx2">
                        <a:lumMod val="90000"/>
                        <a:lumOff val="10000"/>
                      </a:schemeClr>
                    </a:solidFill>
                    <a:latin typeface="Avenir Book" charset="0"/>
                    <a:ea typeface="Avenir Book" charset="0"/>
                    <a:cs typeface="Avenir Book" charset="0"/>
                  </a:rPr>
                  <a:t>1    2     3     4    5     6    7     8    9</a:t>
                </a:r>
                <a:endParaRPr lang="en-US" sz="2400" dirty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6632921" y="3240544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7162694" y="3240967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721492" y="3240200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8280290" y="3242382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8824584" y="3239864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9397890" y="3242038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9913155" y="3241617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486463" y="3242037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016238" y="3239136"/>
                <a:ext cx="0" cy="182880"/>
              </a:xfrm>
              <a:prstGeom prst="line">
                <a:avLst/>
              </a:prstGeom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Down Arrow 42"/>
            <p:cNvSpPr/>
            <p:nvPr/>
          </p:nvSpPr>
          <p:spPr>
            <a:xfrm>
              <a:off x="8079340" y="2137620"/>
              <a:ext cx="389579" cy="601677"/>
            </a:xfrm>
            <a:prstGeom prst="downArrow">
              <a:avLst/>
            </a:prstGeom>
            <a:solidFill>
              <a:srgbClr val="2D2743"/>
            </a:solidFill>
            <a:ln>
              <a:solidFill>
                <a:srgbClr val="2D27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538552" y="3965410"/>
            <a:ext cx="6769087" cy="1788526"/>
            <a:chOff x="5144494" y="4173757"/>
            <a:chExt cx="6769087" cy="1788526"/>
          </a:xfrm>
        </p:grpSpPr>
        <p:sp>
          <p:nvSpPr>
            <p:cNvPr id="34" name="TextBox 33"/>
            <p:cNvSpPr txBox="1"/>
            <p:nvPr/>
          </p:nvSpPr>
          <p:spPr>
            <a:xfrm>
              <a:off x="5144494" y="5562173"/>
              <a:ext cx="16598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Self-Sacrifice</a:t>
              </a:r>
              <a:endPara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976609" y="5560454"/>
              <a:ext cx="16527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Compassion</a:t>
              </a:r>
              <a:endPara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733767" y="5560454"/>
              <a:ext cx="11301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Wisdom</a:t>
              </a:r>
              <a:endPara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9968368" y="5560454"/>
              <a:ext cx="19452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>
                      <a:lumMod val="90000"/>
                      <a:lumOff val="10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Trustworthiness</a:t>
              </a:r>
              <a:endPara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cxnSp>
          <p:nvCxnSpPr>
            <p:cNvPr id="39" name="Straight Arrow Connector 38"/>
            <p:cNvCxnSpPr>
              <a:endCxn id="36" idx="0"/>
            </p:cNvCxnSpPr>
            <p:nvPr/>
          </p:nvCxnSpPr>
          <p:spPr>
            <a:xfrm flipH="1">
              <a:off x="7802978" y="5005026"/>
              <a:ext cx="530106" cy="555428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endCxn id="37" idx="0"/>
            </p:cNvCxnSpPr>
            <p:nvPr/>
          </p:nvCxnSpPr>
          <p:spPr>
            <a:xfrm>
              <a:off x="8893706" y="4992394"/>
              <a:ext cx="405152" cy="568060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6" idx="5"/>
              <a:endCxn id="38" idx="0"/>
            </p:cNvCxnSpPr>
            <p:nvPr/>
          </p:nvCxnSpPr>
          <p:spPr>
            <a:xfrm>
              <a:off x="9374997" y="4883289"/>
              <a:ext cx="1565978" cy="677165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6" idx="3"/>
              <a:endCxn id="34" idx="0"/>
            </p:cNvCxnSpPr>
            <p:nvPr/>
          </p:nvCxnSpPr>
          <p:spPr>
            <a:xfrm flipH="1">
              <a:off x="5974433" y="4883289"/>
              <a:ext cx="1804744" cy="678884"/>
            </a:xfrm>
            <a:prstGeom prst="straightConnector1">
              <a:avLst/>
            </a:prstGeom>
            <a:ln w="38100">
              <a:solidFill>
                <a:schemeClr val="tx2">
                  <a:lumMod val="75000"/>
                  <a:lumOff val="25000"/>
                </a:schemeClr>
              </a:solidFill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7448672" y="4173757"/>
              <a:ext cx="2256830" cy="831269"/>
            </a:xfrm>
            <a:prstGeom prst="ellipse">
              <a:avLst/>
            </a:prstGeom>
            <a:solidFill>
              <a:srgbClr val="F47D20"/>
            </a:solidFill>
            <a:ln>
              <a:solidFill>
                <a:srgbClr val="F47D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latin typeface="Avenir Book" charset="0"/>
                  <a:ea typeface="Avenir Book" charset="0"/>
                  <a:cs typeface="Avenir Book" charset="0"/>
                </a:rPr>
                <a:t>Holy</a:t>
              </a:r>
              <a:endParaRPr lang="en-US" sz="20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0548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366291" y="2423654"/>
            <a:ext cx="4186906" cy="2507846"/>
            <a:chOff x="7536773" y="2225275"/>
            <a:chExt cx="4186906" cy="2507846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tx2">
                  <a:lumMod val="90000"/>
                  <a:lumOff val="1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39" b="97764" l="0" r="99180">
                          <a14:foregroundMark x1="74385" y1="27796" x2="74385" y2="27796"/>
                          <a14:foregroundMark x1="74795" y1="38498" x2="74795" y2="38498"/>
                          <a14:foregroundMark x1="55943" y1="31310" x2="55943" y2="31310"/>
                          <a14:foregroundMark x1="54303" y1="42492" x2="54303" y2="42492"/>
                          <a14:foregroundMark x1="52664" y1="53195" x2="52664" y2="53195"/>
                          <a14:foregroundMark x1="53279" y1="62460" x2="53279" y2="62460"/>
                          <a14:foregroundMark x1="54918" y1="72364" x2="54918" y2="72364"/>
                          <a14:foregroundMark x1="54918" y1="83387" x2="54918" y2="83387"/>
                        </a14:backgroundRemoval>
                      </a14:imgEffect>
                      <a14:imgEffect>
                        <a14:saturation sat="161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36773" y="2225275"/>
              <a:ext cx="1954998" cy="2507846"/>
            </a:xfrm>
            <a:prstGeom prst="rect">
              <a:avLst/>
            </a:prstGeom>
          </p:spPr>
        </p:pic>
        <p:sp>
          <p:nvSpPr>
            <p:cNvPr id="25" name="Right Arrow 24"/>
            <p:cNvSpPr/>
            <p:nvPr/>
          </p:nvSpPr>
          <p:spPr>
            <a:xfrm>
              <a:off x="9605014" y="3046969"/>
              <a:ext cx="1008173" cy="588938"/>
            </a:xfrm>
            <a:prstGeom prst="rightArrow">
              <a:avLst/>
            </a:prstGeom>
            <a:solidFill>
              <a:srgbClr val="F47D20"/>
            </a:solidFill>
            <a:ln>
              <a:solidFill>
                <a:srgbClr val="F47D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47D2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0902268" y="2798250"/>
              <a:ext cx="82141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 smtClean="0">
                  <a:solidFill>
                    <a:srgbClr val="2D2743"/>
                  </a:solidFill>
                  <a:latin typeface="Avenir Book" charset="0"/>
                  <a:ea typeface="Avenir Book" charset="0"/>
                  <a:cs typeface="Avenir Book" charset="0"/>
                </a:rPr>
                <a:t>5</a:t>
              </a:r>
              <a:endParaRPr lang="en-US" sz="7200" b="1" dirty="0">
                <a:solidFill>
                  <a:srgbClr val="2D2743"/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About Our Data</a:t>
            </a:r>
            <a:b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endParaRPr lang="en-US" sz="3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928172" y="1635030"/>
            <a:ext cx="10261601" cy="4085095"/>
          </a:xfrm>
          <a:prstGeom prst="rect">
            <a:avLst/>
          </a:prstGeom>
        </p:spPr>
        <p:txBody>
          <a:bodyPr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Input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Raw </a:t>
            </a: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ideological text</a:t>
            </a: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Output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Number </a:t>
            </a: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on Linguistic Rigidity Scale</a:t>
            </a:r>
          </a:p>
          <a:p>
            <a:pPr marL="0" indent="0" fontAlgn="base">
              <a:buClr>
                <a:schemeClr val="accent3">
                  <a:lumMod val="50000"/>
                </a:schemeClr>
              </a:buClr>
              <a:buSzPct val="110000"/>
              <a:buNone/>
            </a:pP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Sources:</a:t>
            </a:r>
          </a:p>
          <a:p>
            <a:pPr marL="903288" lvl="1" indent="-457200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/>
              <a:buChar char="•"/>
            </a:pP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Last </a:t>
            </a: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year’s </a:t>
            </a: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corpus</a:t>
            </a:r>
          </a:p>
          <a:p>
            <a:pPr marL="808038" lvl="1" indent="-376238" fontAlgn="base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600" i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New </a:t>
            </a:r>
            <a:r>
              <a:rPr lang="en-US" sz="2600" i="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Groups</a:t>
            </a:r>
          </a:p>
          <a:p>
            <a:pPr marL="1146175" lvl="2" indent="-366713" fontAlgn="base">
              <a:buClr>
                <a:schemeClr val="tx2">
                  <a:lumMod val="90000"/>
                  <a:lumOff val="10000"/>
                </a:schemeClr>
              </a:buClr>
              <a:buSzPct val="100000"/>
              <a:buFont typeface="Wingdings" charset="2"/>
              <a:buChar char="§"/>
            </a:pPr>
            <a:r>
              <a:rPr lang="en-US" sz="24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Web </a:t>
            </a: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Scraping</a:t>
            </a:r>
          </a:p>
          <a:p>
            <a:pPr marL="1146175" lvl="2" indent="-366713" fontAlgn="base">
              <a:buClr>
                <a:schemeClr val="tx2">
                  <a:lumMod val="90000"/>
                  <a:lumOff val="10000"/>
                </a:schemeClr>
              </a:buClr>
              <a:buSzPct val="100000"/>
              <a:buFont typeface="Wingdings" charset="2"/>
              <a:buChar char="§"/>
            </a:pPr>
            <a:r>
              <a:rPr lang="en-US" sz="240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OCR </a:t>
            </a: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for PDFs</a:t>
            </a:r>
          </a:p>
        </p:txBody>
      </p:sp>
    </p:spTree>
    <p:extLst>
      <p:ext uri="{BB962C8B-B14F-4D97-AF65-F5344CB8AC3E}">
        <p14:creationId xmlns:p14="http://schemas.microsoft.com/office/powerpoint/2010/main" val="335503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71958" y="2426384"/>
            <a:ext cx="8361229" cy="952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cap="none" dirty="0" smtClean="0">
                <a:solidFill>
                  <a:schemeClr val="bg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Technical Approach</a:t>
            </a:r>
            <a:endParaRPr lang="en-US" sz="5400" cap="none" dirty="0">
              <a:solidFill>
                <a:schemeClr val="bg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04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Context </a:t>
            </a:r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Vectors</a:t>
            </a:r>
          </a:p>
        </p:txBody>
      </p:sp>
      <p:pic>
        <p:nvPicPr>
          <p:cNvPr id="8" name="Picture 2" descr="https://lh4.googleusercontent.com/novO38FHioga_PN4EcP8ILNgx5tbCA0-UyQ-FM98_UG8z3EDOP-f2pzgzx44YLTzQDKwEUu2-rJkLNh39qSzlQDWT6cwOgpHwlhL0T4lA6m02Vilp7--ix--D8Dg_l7cb-fnAZM7QH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2033588"/>
            <a:ext cx="9839325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176338" y="5201916"/>
            <a:ext cx="22261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Raw Text</a:t>
            </a:r>
            <a:endParaRPr lang="en-US" sz="2200" b="1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53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Context </a:t>
            </a:r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76338" y="5201916"/>
            <a:ext cx="26590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Identify Keywords</a:t>
            </a:r>
          </a:p>
        </p:txBody>
      </p:sp>
      <p:pic>
        <p:nvPicPr>
          <p:cNvPr id="12" name="Picture 2" descr="https://lh3.googleusercontent.com/91NVIDKtAIJJNZdi2oH_6dGTaTTml5xVb3FBnSwxWKYtgzgm59FCWP2rq13slPHAW1LlfFrrg9V5gs1_CztqaSgSTmsZUNE-eEJdwJsgYRd91wlLfsdjyU-CKcEtVFl8w_ABvSqyhs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5" y="2024063"/>
            <a:ext cx="1000125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487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Context </a:t>
            </a:r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Vectors</a:t>
            </a:r>
          </a:p>
        </p:txBody>
      </p:sp>
      <p:pic>
        <p:nvPicPr>
          <p:cNvPr id="14" name="Picture 2" descr="https://lh3.googleusercontent.com/xJQ_PubGkaj8bIi_3TvqvgntwqkLHBR8yBP5OrAFRu75Eua0eFeegCxOySGiHOVb42VbcAcsT6hIfH8izv2Luaz-7Hi-twcSLChoQG3Afc9iKrmnhhYmDbLpy6vqTc43N_gYdxAo9Y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288" y="2033588"/>
            <a:ext cx="9877425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176338" y="5201916"/>
            <a:ext cx="47164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Collect words in context vector</a:t>
            </a:r>
            <a:endParaRPr lang="en-US" sz="2200" b="1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310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711197" y="809787"/>
            <a:ext cx="10695553" cy="63155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Context </a:t>
            </a:r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Vectors</a:t>
            </a:r>
          </a:p>
        </p:txBody>
      </p:sp>
      <p:pic>
        <p:nvPicPr>
          <p:cNvPr id="11" name="Picture 2" descr="https://lh5.googleusercontent.com/n1btC2wRWV5KfwXhFhZpQ48ImKB9XEZRYXQZfbpNjthMy04BMwpVNmpXObVm3WbU6zq9pfiwn3OUrO_NKF-h04UH751OGG1Wv51zw9Aeyu-9HsvL5Q-lfWbeg1TAZAhFthbfa9mvOF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14538"/>
            <a:ext cx="99536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166925" y="5101002"/>
            <a:ext cx="102917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Repeat for all occurrences of keyword</a:t>
            </a:r>
          </a:p>
          <a:p>
            <a:pPr marL="457200" indent="-457200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Singular Value Decomposition to vector of length 100</a:t>
            </a:r>
          </a:p>
          <a:p>
            <a:pPr marL="457200" indent="-457200">
              <a:buClr>
                <a:schemeClr val="tx2">
                  <a:lumMod val="90000"/>
                  <a:lumOff val="10000"/>
                </a:schemeClr>
              </a:buClr>
              <a:buSzPct val="110000"/>
              <a:buFont typeface="Arial" charset="0"/>
              <a:buChar char="•"/>
            </a:pPr>
            <a:r>
              <a:rPr lang="en-US" sz="2200" b="1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Calculate Average Semantic Density and Distributional Co-occurrence Score</a:t>
            </a:r>
            <a:endParaRPr lang="en-US" sz="2200" b="1" dirty="0">
              <a:solidFill>
                <a:schemeClr val="tx2">
                  <a:lumMod val="90000"/>
                  <a:lumOff val="1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04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rop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1813</TotalTime>
  <Words>1333</Words>
  <Application>Microsoft Macintosh PowerPoint</Application>
  <PresentationFormat>Custom</PresentationFormat>
  <Paragraphs>216</Paragraphs>
  <Slides>22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Crop</vt:lpstr>
      <vt:lpstr>Computational Analysis of Religious and Ideological Linguistic Behavior</vt:lpstr>
      <vt:lpstr>Problem: How to work with Value-Based Groups?  </vt:lpstr>
      <vt:lpstr>UVa Center for Religion, Politics, and Conflict </vt:lpstr>
      <vt:lpstr>About Our Data </vt:lpstr>
      <vt:lpstr>PowerPoint Presentation</vt:lpstr>
      <vt:lpstr>Context Vectors</vt:lpstr>
      <vt:lpstr>Context Vectors</vt:lpstr>
      <vt:lpstr>Context Vectors</vt:lpstr>
      <vt:lpstr>Context Vectors</vt:lpstr>
      <vt:lpstr>PowerPoint Presentation</vt:lpstr>
      <vt:lpstr>TFIDF Matrix</vt:lpstr>
      <vt:lpstr>Value Words</vt:lpstr>
      <vt:lpstr>Judgment Classification</vt:lpstr>
      <vt:lpstr>Judgment Classification</vt:lpstr>
      <vt:lpstr>Pronoun Analysis</vt:lpstr>
      <vt:lpstr>Results – Group Scores</vt:lpstr>
      <vt:lpstr>Results – Group Scores</vt:lpstr>
      <vt:lpstr>Single Document Analysis</vt:lpstr>
      <vt:lpstr>Word Embeddings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Analysis of Reliougs and Idealogical lingusitc Behavior</dc:title>
  <dc:creator>Leigh Harton</dc:creator>
  <cp:lastModifiedBy>Samantha Garofalo</cp:lastModifiedBy>
  <cp:revision>109</cp:revision>
  <cp:lastPrinted>2017-04-22T00:52:11Z</cp:lastPrinted>
  <dcterms:created xsi:type="dcterms:W3CDTF">2016-10-04T15:37:45Z</dcterms:created>
  <dcterms:modified xsi:type="dcterms:W3CDTF">2017-04-24T16:10:55Z</dcterms:modified>
</cp:coreProperties>
</file>

<file path=docProps/thumbnail.jpeg>
</file>